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8" r:id="rId3"/>
    <p:sldId id="269" r:id="rId4"/>
    <p:sldId id="270" r:id="rId5"/>
    <p:sldId id="267" r:id="rId6"/>
    <p:sldId id="271" r:id="rId7"/>
    <p:sldId id="272" r:id="rId8"/>
    <p:sldId id="281" r:id="rId9"/>
    <p:sldId id="258" r:id="rId10"/>
    <p:sldId id="257" r:id="rId11"/>
    <p:sldId id="273" r:id="rId12"/>
    <p:sldId id="274" r:id="rId13"/>
    <p:sldId id="275" r:id="rId14"/>
    <p:sldId id="282" r:id="rId15"/>
    <p:sldId id="276" r:id="rId16"/>
    <p:sldId id="277" r:id="rId17"/>
    <p:sldId id="278" r:id="rId18"/>
    <p:sldId id="279" r:id="rId19"/>
    <p:sldId id="280" r:id="rId20"/>
    <p:sldId id="283" r:id="rId21"/>
    <p:sldId id="284" r:id="rId22"/>
    <p:sldId id="285" r:id="rId23"/>
    <p:sldId id="286" r:id="rId24"/>
    <p:sldId id="289" r:id="rId25"/>
    <p:sldId id="290" r:id="rId26"/>
    <p:sldId id="288" r:id="rId27"/>
    <p:sldId id="291" r:id="rId28"/>
    <p:sldId id="292" r:id="rId29"/>
    <p:sldId id="293" r:id="rId30"/>
    <p:sldId id="294" r:id="rId31"/>
    <p:sldId id="295" r:id="rId32"/>
    <p:sldId id="296" r:id="rId33"/>
    <p:sldId id="29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3D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357166"/>
            <a:ext cx="5105400" cy="4786346"/>
          </a:xfrm>
        </p:spPr>
        <p:txBody>
          <a:bodyPr/>
          <a:lstStyle/>
          <a:p>
            <a:r>
              <a:rPr lang="ru-RU" sz="4000" cap="none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«Организация </a:t>
            </a:r>
            <a:r>
              <a:rPr lang="ru-RU" sz="4000" cap="none" dirty="0" err="1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4000" cap="none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сопровождения  в условиях образовательного учреждения через ПМП консилиум»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60722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 err="1" smtClean="0">
                <a:solidFill>
                  <a:srgbClr val="FFFF00"/>
                </a:solidFill>
              </a:rPr>
              <a:t>Забродина</a:t>
            </a:r>
            <a:r>
              <a:rPr lang="ru-RU" b="1" i="1" dirty="0" smtClean="0">
                <a:solidFill>
                  <a:srgbClr val="FFFF00"/>
                </a:solidFill>
              </a:rPr>
              <a:t> Евгения Сергеевна</a:t>
            </a:r>
          </a:p>
          <a:p>
            <a:pPr algn="r"/>
            <a:r>
              <a:rPr lang="ru-RU" b="1" i="1" dirty="0" smtClean="0">
                <a:solidFill>
                  <a:srgbClr val="FFFF00"/>
                </a:solidFill>
              </a:rPr>
              <a:t>Руководитель ТПМПК г. Юрги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Стрелка вниз 8"/>
          <p:cNvSpPr>
            <a:spLocks noChangeArrowheads="1"/>
          </p:cNvSpPr>
          <p:nvPr/>
        </p:nvSpPr>
        <p:spPr bwMode="auto">
          <a:xfrm>
            <a:off x="404813" y="2032000"/>
            <a:ext cx="571500" cy="3606800"/>
          </a:xfrm>
          <a:prstGeom prst="downArrow">
            <a:avLst>
              <a:gd name="adj1" fmla="val 50000"/>
              <a:gd name="adj2" fmla="val 101069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71438"/>
            <a:ext cx="8858312" cy="92867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 </a:t>
            </a:r>
            <a:b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ТПМПК  и ПМП </a:t>
            </a:r>
            <a:r>
              <a:rPr lang="ru-RU" sz="1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консилиума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b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Юрга</a:t>
            </a:r>
            <a:endParaRPr lang="ru-RU" sz="20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99897B-95E3-42B0-BE7E-DCF34FFB8FE2}" type="slidenum">
              <a:rPr lang="ru-RU" altLang="ru-RU" smtClean="0">
                <a:latin typeface="Arial" pitchFamily="34" charset="0"/>
              </a:rPr>
              <a:pPr/>
              <a:t>10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571500" y="1000125"/>
            <a:ext cx="7605713" cy="1357313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2000" b="1">
                <a:latin typeface="Times New Roman" pitchFamily="18" charset="0"/>
                <a:cs typeface="Times New Roman" pitchFamily="18" charset="0"/>
              </a:rPr>
              <a:t>ГОО «Кузбасский региональный центр психолого-педагогической, медицинской и социальной помощи «Здоровья и развития личности ЦЕНТРАЛЬНАЯ ПМПК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1054100" y="3424238"/>
            <a:ext cx="7062788" cy="7159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2000" b="1">
                <a:latin typeface="Times New Roman" pitchFamily="18" charset="0"/>
                <a:cs typeface="Times New Roman" pitchFamily="18" charset="0"/>
              </a:rPr>
              <a:t>ТЕРРИТОРИАЛЬНАЯ ПМПК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511175" y="5638800"/>
            <a:ext cx="7605713" cy="10048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ПСИХОЛОГО-МЕДИКО-ПЕДАГОГИЧЕСКИЙ КОНСИЛИУМ ОБРАЗОВАТЕЛЬНОГО УЧРЕЖДЕНИЯ (ПМПк)</a:t>
            </a:r>
          </a:p>
        </p:txBody>
      </p:sp>
      <p:sp>
        <p:nvSpPr>
          <p:cNvPr id="5126" name="AutoShape 9"/>
          <p:cNvSpPr>
            <a:spLocks noChangeArrowheads="1"/>
          </p:cNvSpPr>
          <p:nvPr/>
        </p:nvSpPr>
        <p:spPr bwMode="auto">
          <a:xfrm rot="5400000">
            <a:off x="3579813" y="4498975"/>
            <a:ext cx="1571625" cy="7080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114" name="AutoShape 10"/>
          <p:cNvSpPr>
            <a:spLocks noChangeArrowheads="1"/>
          </p:cNvSpPr>
          <p:nvPr/>
        </p:nvSpPr>
        <p:spPr bwMode="auto">
          <a:xfrm rot="16200000">
            <a:off x="6290469" y="3647281"/>
            <a:ext cx="4714875" cy="5000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ru-RU">
              <a:ln>
                <a:solidFill>
                  <a:schemeClr val="tx1"/>
                </a:solidFill>
                <a:prstDash val="dash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rot="16200000">
            <a:off x="3618707" y="2459831"/>
            <a:ext cx="1428750" cy="5000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ru-RU">
              <a:ln>
                <a:solidFill>
                  <a:schemeClr val="tx1"/>
                </a:solidFill>
                <a:prstDash val="dash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smtClean="0">
                <a:ln>
                  <a:noFill/>
                </a:ln>
                <a:solidFill>
                  <a:schemeClr val="tx2"/>
                </a:solidFill>
                <a:latin typeface="Trebuchet MS" pitchFamily="34" charset="0"/>
              </a:rPr>
              <a:t>Состав консилиума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Председатель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Секретарь </a:t>
            </a:r>
            <a:r>
              <a:rPr lang="ru-RU" sz="2800" dirty="0" err="1" smtClean="0">
                <a:solidFill>
                  <a:schemeClr val="tx2"/>
                </a:solidFill>
                <a:latin typeface="Trebuchet MS" pitchFamily="34" charset="0"/>
              </a:rPr>
              <a:t>ПМПк</a:t>
            </a:r>
            <a:endParaRPr lang="ru-RU" sz="2800" dirty="0" smtClean="0">
              <a:solidFill>
                <a:schemeClr val="tx2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Воспитатель, педагог высшей квалификационной категории (опыт работы)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Учитель-дефектолог (</a:t>
            </a:r>
            <a:r>
              <a:rPr lang="ru-RU" sz="2800" dirty="0" err="1" smtClean="0">
                <a:solidFill>
                  <a:schemeClr val="tx2"/>
                </a:solidFill>
                <a:latin typeface="Trebuchet MS" pitchFamily="34" charset="0"/>
              </a:rPr>
              <a:t>олигофренопедагог</a:t>
            </a: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, тифлопедагог, сурдопедагог)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Педагог-психолог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Учитель-логопед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Социальный педагог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Медицинский работник (врач, медсестра)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Trebuchet MS" pitchFamily="34" charset="0"/>
              </a:rPr>
              <a:t>Иные специалисты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900" smtClean="0">
                <a:solidFill>
                  <a:schemeClr val="accent1"/>
                </a:solidFill>
                <a:latin typeface="Trebuchet MS" pitchFamily="34" charset="0"/>
              </a:rPr>
              <a:t>Согласованное взаимодействие специалистов при организации деятельности ПМПк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Председатель </a:t>
            </a:r>
            <a:r>
              <a:rPr lang="ru-RU" b="0" cap="none" dirty="0" err="1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ПМПк</a:t>
            </a:r>
            <a:r>
              <a:rPr lang="ru-RU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1"/>
                </a:solidFill>
                <a:latin typeface="Trebuchet MS" pitchFamily="34" charset="0"/>
              </a:rPr>
              <a:t>Отвечает за общие вопросы организации заседаний (систематичность, формирование состава участников заседаний)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rebuchet MS" pitchFamily="34" charset="0"/>
              </a:rPr>
              <a:t>Координация взаимодействия </a:t>
            </a:r>
            <a:r>
              <a:rPr lang="ru-RU" sz="2800" dirty="0" err="1" smtClean="0">
                <a:solidFill>
                  <a:schemeClr val="accent1"/>
                </a:solidFill>
                <a:latin typeface="Trebuchet MS" pitchFamily="34" charset="0"/>
              </a:rPr>
              <a:t>ПМПк</a:t>
            </a:r>
            <a:r>
              <a:rPr lang="ru-RU" sz="2800" dirty="0" smtClean="0">
                <a:solidFill>
                  <a:schemeClr val="accent1"/>
                </a:solidFill>
                <a:latin typeface="Trebuchet MS" pitchFamily="34" charset="0"/>
              </a:rPr>
              <a:t> с другими заседаниями УВП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rebuchet MS" pitchFamily="34" charset="0"/>
              </a:rPr>
              <a:t>Контроль за выполнением рекомендаций ПМПК (подключение к выполнению решений всех средств, имеющихся в ОО).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20040"/>
            <a:ext cx="7239000" cy="894382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Учитель- дефектолог</a:t>
            </a:r>
            <a:endParaRPr lang="ru-RU" cap="none" dirty="0" smtClean="0">
              <a:ln>
                <a:noFill/>
              </a:ln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103427" name="Rectangle 3"/>
          <p:cNvSpPr>
            <a:spLocks noGrp="1"/>
          </p:cNvSpPr>
          <p:nvPr>
            <p:ph type="body" idx="4294967295"/>
          </p:nvPr>
        </p:nvSpPr>
        <p:spPr>
          <a:xfrm>
            <a:off x="500034" y="1357298"/>
            <a:ext cx="7239000" cy="484632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 анализ медицинской и психолого-педагогической документации</a:t>
            </a:r>
          </a:p>
          <a:p>
            <a:pPr>
              <a:lnSpc>
                <a:spcPct val="80000"/>
              </a:lnSpc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 психолого-педагогическое изучение познавательных возможностей ребенка</a:t>
            </a:r>
          </a:p>
          <a:p>
            <a:pPr>
              <a:lnSpc>
                <a:spcPct val="80000"/>
              </a:lnSpc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 индивидуальную коррекционно-развивающую программу</a:t>
            </a:r>
          </a:p>
          <a:p>
            <a:pPr>
              <a:lnSpc>
                <a:spcPct val="80000"/>
              </a:lnSpc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Отслеживает динамику развития ребенка </a:t>
            </a:r>
          </a:p>
          <a:p>
            <a:pPr>
              <a:lnSpc>
                <a:spcPct val="80000"/>
              </a:lnSpc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Консультирует родителей и педагогов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Психолог</a:t>
            </a:r>
            <a:r>
              <a:rPr lang="ru-RU" cap="none" dirty="0" smtClean="0">
                <a:ln>
                  <a:noFill/>
                </a:ln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1034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B83D68"/>
                </a:solidFill>
                <a:latin typeface="Trebuchet MS" pitchFamily="34" charset="0"/>
              </a:rPr>
              <a:t>Проводит углубленную психологическую диагностику с целью выявления индивидуально-психологических и личностных особенностей развития ребенка, уровня актуального развития, а также его резервные возможности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B83D68"/>
                </a:solidFill>
                <a:latin typeface="Trebuchet MS" pitchFamily="34" charset="0"/>
              </a:rPr>
              <a:t>Составляет индивидуальную коррекционно-развивающую программу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B83D68"/>
                </a:solidFill>
                <a:latin typeface="Trebuchet MS" pitchFamily="34" charset="0"/>
              </a:rPr>
              <a:t>Психологической коррекции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B83D68"/>
                </a:solidFill>
                <a:latin typeface="Trebuchet MS" pitchFamily="34" charset="0"/>
              </a:rPr>
              <a:t>Отслеживает динамику развития ребенка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B83D68"/>
                </a:solidFill>
                <a:latin typeface="Trebuchet MS" pitchFamily="34" charset="0"/>
              </a:rPr>
              <a:t>Консультирует родителей и педагогов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Логопед</a:t>
            </a:r>
            <a:r>
              <a:rPr lang="ru-RU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3200" smtClean="0">
                <a:solidFill>
                  <a:schemeClr val="accent1"/>
                </a:solidFill>
                <a:latin typeface="Trebuchet MS" pitchFamily="34" charset="0"/>
              </a:rPr>
              <a:t>Выявляет особенности речевого развития детей с целью        постановки речевого диагноза</a:t>
            </a:r>
          </a:p>
          <a:p>
            <a:pPr>
              <a:lnSpc>
                <a:spcPct val="90000"/>
              </a:lnSpc>
            </a:pPr>
            <a:r>
              <a:rPr lang="ru-RU" sz="3200" smtClean="0">
                <a:solidFill>
                  <a:schemeClr val="accent1"/>
                </a:solidFill>
                <a:latin typeface="Trebuchet MS" pitchFamily="34" charset="0"/>
              </a:rPr>
              <a:t>Составляет индивидуальную коррекционно-развивающую программу логопедического сопровождения детей </a:t>
            </a:r>
          </a:p>
          <a:p>
            <a:pPr>
              <a:lnSpc>
                <a:spcPct val="90000"/>
              </a:lnSpc>
            </a:pPr>
            <a:r>
              <a:rPr lang="ru-RU" sz="3200" smtClean="0">
                <a:solidFill>
                  <a:schemeClr val="accent1"/>
                </a:solidFill>
                <a:latin typeface="Trebuchet MS" pitchFamily="34" charset="0"/>
              </a:rPr>
              <a:t>Отслеживает динамику речевого развития ребенка</a:t>
            </a:r>
            <a:r>
              <a:rPr lang="ru-RU" smtClean="0">
                <a:latin typeface="Trebuchet MS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  <a:latin typeface="Trebuchet MS" pitchFamily="34" charset="0"/>
              </a:rPr>
              <a:t>Консультирует родителей и педагогов</a:t>
            </a:r>
            <a:r>
              <a:rPr lang="ru-RU" smtClean="0">
                <a:latin typeface="Trebuchet MS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Социальный педагог</a:t>
            </a:r>
            <a:r>
              <a:rPr lang="ru-RU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1"/>
                </a:solidFill>
                <a:latin typeface="Trebuchet MS" pitchFamily="34" charset="0"/>
              </a:rPr>
              <a:t>Представляет информацию социального характера (семейная ситуация, условия проживания)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rebuchet MS" pitchFamily="34" charset="0"/>
              </a:rPr>
              <a:t>Организация внешних связей 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rebuchet MS" pitchFamily="34" charset="0"/>
              </a:rPr>
              <a:t>Работа с родителями (законными представителями)</a:t>
            </a:r>
          </a:p>
          <a:p>
            <a:pPr>
              <a:buFont typeface="Wingdings 2" pitchFamily="18" charset="2"/>
              <a:buNone/>
            </a:pPr>
            <a:endParaRPr lang="ru-RU" sz="2800" dirty="0" smtClean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Врач, старшая медицинская сестра</a:t>
            </a:r>
            <a:r>
              <a:rPr lang="ru-RU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/>
                </a:solidFill>
                <a:latin typeface="Trebuchet MS" pitchFamily="34" charset="0"/>
              </a:rPr>
              <a:t>Информирует специалистов о состоянии здоровья воспитанников, обучающихся  </a:t>
            </a:r>
          </a:p>
          <a:p>
            <a:r>
              <a:rPr lang="ru-RU" sz="3200" dirty="0" smtClean="0">
                <a:solidFill>
                  <a:schemeClr val="accent1"/>
                </a:solidFill>
                <a:latin typeface="Trebuchet MS" pitchFamily="34" charset="0"/>
              </a:rPr>
              <a:t>Дает рекомендации по организации режима жизнедеятельности ребенка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Воспитатель, педагог</a:t>
            </a:r>
            <a:r>
              <a:rPr lang="ru-RU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1075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accent1"/>
                </a:solidFill>
                <a:latin typeface="Trebuchet MS" pitchFamily="34" charset="0"/>
              </a:rPr>
              <a:t>Проводит углубленную педагогическую диагностику с целью определения актуального уровня развития, выявления пробелов в знаниях ребенка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accent1"/>
                </a:solidFill>
                <a:latin typeface="Trebuchet MS" pitchFamily="34" charset="0"/>
              </a:rPr>
              <a:t>Составляет индивидуальную коррекционно-развивающую программу педагогической коррекции 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accent1"/>
                </a:solidFill>
                <a:latin typeface="Trebuchet MS" pitchFamily="34" charset="0"/>
              </a:rPr>
              <a:t>Отслеживает динамику развития 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800" smtClean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467600" cy="21590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A50021"/>
                </a:solidFill>
              </a:rPr>
              <a:t>Психолого-педагогическое сопровождение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492375"/>
            <a:ext cx="7543800" cy="3603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altLang="ru-RU" smtClean="0"/>
              <a:t>   </a:t>
            </a:r>
            <a:r>
              <a:rPr lang="ru-RU" altLang="ru-RU" smtClean="0">
                <a:solidFill>
                  <a:srgbClr val="008000"/>
                </a:solidFill>
              </a:rPr>
              <a:t>Комплексная технология, особая культура помощи и поддержки ребенка в решении задач развития, обучения, воспитания и социализации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4300" smtClean="0">
              <a:solidFill>
                <a:schemeClr val="tx2"/>
              </a:solidFill>
              <a:latin typeface="Trebuchet MS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4300" smtClean="0">
                <a:solidFill>
                  <a:schemeClr val="tx2"/>
                </a:solidFill>
                <a:latin typeface="Trebuchet MS" pitchFamily="34" charset="0"/>
              </a:rPr>
              <a:t>Технология проведения</a:t>
            </a:r>
          </a:p>
          <a:p>
            <a:pPr algn="ctr">
              <a:buFont typeface="Wingdings 2" pitchFamily="18" charset="2"/>
              <a:buNone/>
            </a:pPr>
            <a:r>
              <a:rPr lang="ru-RU" sz="4300" smtClean="0">
                <a:solidFill>
                  <a:schemeClr val="tx2"/>
                </a:solidFill>
                <a:latin typeface="Trebuchet MS" pitchFamily="34" charset="0"/>
              </a:rPr>
              <a:t>консилиума</a:t>
            </a:r>
            <a:endParaRPr lang="ru-RU" sz="3900" smtClean="0">
              <a:solidFill>
                <a:schemeClr val="tx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81000" y="457200"/>
            <a:ext cx="7467600" cy="7620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Первый этап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3600" b="1" smtClean="0">
              <a:solidFill>
                <a:schemeClr val="tx2"/>
              </a:solidFill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u-RU" sz="2200" b="1" smtClean="0">
                <a:solidFill>
                  <a:srgbClr val="006600"/>
                </a:solidFill>
                <a:latin typeface="Trebuchet MS" pitchFamily="34" charset="0"/>
              </a:rPr>
              <a:t>   </a:t>
            </a:r>
            <a:r>
              <a:rPr lang="ru-RU" sz="28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Запрос на обследование ребенка на консилиуме (по согласованию с родителями, законными представителями).</a:t>
            </a:r>
          </a:p>
          <a:p>
            <a:pPr algn="just">
              <a:lnSpc>
                <a:spcPct val="90000"/>
              </a:lnSpc>
            </a:pPr>
            <a:r>
              <a:rPr lang="ru-RU" sz="28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Сбор необходимой первоначальной информации.</a:t>
            </a:r>
          </a:p>
          <a:p>
            <a:pPr algn="just">
              <a:lnSpc>
                <a:spcPct val="90000"/>
              </a:lnSpc>
            </a:pPr>
            <a:r>
              <a:rPr lang="ru-RU" sz="28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Формирование проблемы.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800" b="1" smtClean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5663" y="191453"/>
            <a:ext cx="7239000" cy="11429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Предпрогнозный этап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916238" y="1700213"/>
            <a:ext cx="3240087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Запрос</a:t>
            </a:r>
          </a:p>
          <a:p>
            <a:pPr algn="ctr"/>
            <a:r>
              <a:rPr lang="ru-RU" sz="2800"/>
              <a:t>(родитель; педагог)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84213" y="3284538"/>
            <a:ext cx="35274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pitchFamily="34" charset="0"/>
              </a:rPr>
              <a:t>Определение</a:t>
            </a:r>
          </a:p>
          <a:p>
            <a:pPr algn="ctr"/>
            <a:r>
              <a:rPr lang="ru-RU">
                <a:latin typeface="Arial" pitchFamily="34" charset="0"/>
              </a:rPr>
              <a:t>проблемы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932363" y="3860800"/>
            <a:ext cx="2808287" cy="141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pitchFamily="34" charset="0"/>
              </a:rPr>
              <a:t>Первичные</a:t>
            </a:r>
          </a:p>
          <a:p>
            <a:pPr algn="ctr"/>
            <a:r>
              <a:rPr lang="ru-RU">
                <a:latin typeface="Arial" pitchFamily="34" charset="0"/>
              </a:rPr>
              <a:t>ознакомительные</a:t>
            </a:r>
          </a:p>
          <a:p>
            <a:pPr algn="ctr"/>
            <a:r>
              <a:rPr lang="ru-RU">
                <a:latin typeface="Arial" pitchFamily="34" charset="0"/>
              </a:rPr>
              <a:t>встречи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84213" y="5084763"/>
            <a:ext cx="32400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pitchFamily="34" charset="0"/>
              </a:rPr>
              <a:t>Определение</a:t>
            </a:r>
          </a:p>
          <a:p>
            <a:pPr algn="ctr"/>
            <a:r>
              <a:rPr lang="ru-RU">
                <a:latin typeface="Arial" pitchFamily="34" charset="0"/>
              </a:rPr>
              <a:t>круга участников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>
            <a:off x="2484438" y="2781300"/>
            <a:ext cx="194310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284663" y="3429000"/>
            <a:ext cx="194468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3924300" y="4652963"/>
            <a:ext cx="10080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2411413" y="4221163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3924300" y="58769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3924300" y="5084763"/>
            <a:ext cx="10080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4" grpId="0" animBg="1"/>
      <p:bldP spid="40965" grpId="0" animBg="1"/>
      <p:bldP spid="40966" grpId="0" animBg="1"/>
      <p:bldP spid="40967" grpId="0" animBg="1"/>
      <p:bldP spid="40968" grpId="0" animBg="1"/>
      <p:bldP spid="40969" grpId="0" animBg="1"/>
      <p:bldP spid="40970" grpId="0" animBg="1"/>
      <p:bldP spid="409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Второй этап</a:t>
            </a:r>
            <a:endParaRPr lang="ru-RU" cap="none" dirty="0" smtClean="0">
              <a:ln>
                <a:noFill/>
              </a:ln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Первичное обследование специалистами консилиума (индивидуально)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b="1" smtClean="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8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Определение последовательности </a:t>
            </a:r>
            <a:r>
              <a:rPr lang="ru-RU" sz="2800" b="1" smtClean="0">
                <a:solidFill>
                  <a:schemeClr val="accent1"/>
                </a:solidFill>
                <a:latin typeface="Arial"/>
                <a:cs typeface="Times New Roman" pitchFamily="18" charset="0"/>
              </a:rPr>
              <a:t>«</a:t>
            </a:r>
            <a:r>
              <a:rPr lang="ru-RU" sz="28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прохождения</a:t>
            </a:r>
            <a:r>
              <a:rPr lang="ru-RU" sz="2800" b="1" smtClean="0">
                <a:solidFill>
                  <a:schemeClr val="accent1"/>
                </a:solidFill>
                <a:latin typeface="Arial"/>
                <a:cs typeface="Times New Roman" pitchFamily="18" charset="0"/>
              </a:rPr>
              <a:t>»</a:t>
            </a:r>
            <a:r>
              <a:rPr lang="ru-RU" sz="28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 ребенком различных специалистов.</a:t>
            </a:r>
          </a:p>
          <a:p>
            <a:pPr algn="just">
              <a:lnSpc>
                <a:spcPct val="90000"/>
              </a:lnSpc>
            </a:pPr>
            <a:r>
              <a:rPr lang="ru-RU" sz="28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Углубленное обследование специалистами.</a:t>
            </a:r>
          </a:p>
          <a:p>
            <a:pPr algn="just">
              <a:lnSpc>
                <a:spcPct val="90000"/>
              </a:lnSpc>
            </a:pPr>
            <a:r>
              <a:rPr lang="ru-RU" sz="28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Составление индивидуальных заключений, рекомендаций (каждым специалистом).</a:t>
            </a:r>
          </a:p>
          <a:p>
            <a:pPr>
              <a:lnSpc>
                <a:spcPct val="90000"/>
              </a:lnSpc>
            </a:pPr>
            <a:endParaRPr lang="ru-RU" sz="2800" b="1" smtClean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Третий этап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Коллегиальное проведение консилиума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2800" b="1" smtClean="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Коллегиальное обсуждение результатов обследования.</a:t>
            </a:r>
          </a:p>
          <a:p>
            <a:pPr algn="just">
              <a:lnSpc>
                <a:spcPct val="90000"/>
              </a:lnSpc>
            </a:pPr>
            <a:r>
              <a:rPr lang="ru-RU" sz="24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Выработка единого представления о характере и особенностях развития ребенка.</a:t>
            </a:r>
          </a:p>
          <a:p>
            <a:pPr algn="just">
              <a:lnSpc>
                <a:spcPct val="90000"/>
              </a:lnSpc>
            </a:pPr>
            <a:r>
              <a:rPr lang="ru-RU" sz="24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Определение общего прогноза дальнейшего развития ребенка.</a:t>
            </a:r>
          </a:p>
          <a:p>
            <a:pPr algn="just">
              <a:lnSpc>
                <a:spcPct val="90000"/>
              </a:lnSpc>
            </a:pPr>
            <a:r>
              <a:rPr lang="ru-RU" sz="24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Выработка решения по определению образовательного маршрута в соответствии с особенностями и возможностями ребенка.</a:t>
            </a:r>
          </a:p>
          <a:p>
            <a:pPr>
              <a:lnSpc>
                <a:spcPct val="90000"/>
              </a:lnSpc>
            </a:pPr>
            <a:endParaRPr lang="ru-RU" sz="2400" b="1" smtClean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4356100" y="1412875"/>
            <a:ext cx="215900" cy="4464050"/>
          </a:xfrm>
          <a:prstGeom prst="downArrow">
            <a:avLst>
              <a:gd name="adj1" fmla="val 50000"/>
              <a:gd name="adj2" fmla="val 516912"/>
            </a:avLst>
          </a:prstGeom>
          <a:solidFill>
            <a:srgbClr val="F3F7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1476375" y="1412875"/>
            <a:ext cx="287338" cy="4248150"/>
          </a:xfrm>
          <a:prstGeom prst="downArrow">
            <a:avLst>
              <a:gd name="adj1" fmla="val 50000"/>
              <a:gd name="adj2" fmla="val 369613"/>
            </a:avLst>
          </a:prstGeom>
          <a:solidFill>
            <a:srgbClr val="F3F7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292725" y="1412875"/>
            <a:ext cx="358775" cy="2376488"/>
          </a:xfrm>
          <a:prstGeom prst="downArrow">
            <a:avLst>
              <a:gd name="adj1" fmla="val 50000"/>
              <a:gd name="adj2" fmla="val 165597"/>
            </a:avLst>
          </a:prstGeom>
          <a:solidFill>
            <a:srgbClr val="F3F7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2195513" y="1484313"/>
            <a:ext cx="431800" cy="2520950"/>
          </a:xfrm>
          <a:prstGeom prst="downArrow">
            <a:avLst>
              <a:gd name="adj1" fmla="val 50000"/>
              <a:gd name="adj2" fmla="val 145956"/>
            </a:avLst>
          </a:prstGeom>
          <a:solidFill>
            <a:srgbClr val="F3F7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18E6A1"/>
              </a:solidFill>
              <a:latin typeface="Arial" pitchFamily="34" charset="0"/>
            </a:endParaRPr>
          </a:p>
        </p:txBody>
      </p:sp>
      <p:sp>
        <p:nvSpPr>
          <p:cNvPr id="32774" name="Rectangle 6"/>
          <p:cNvSpPr>
            <a:spLocks noGrp="1"/>
          </p:cNvSpPr>
          <p:nvPr>
            <p:ph type="ctrTitle" idx="4294967295"/>
          </p:nvPr>
        </p:nvSpPr>
        <p:spPr bwMode="auto">
          <a:xfrm>
            <a:off x="684213" y="0"/>
            <a:ext cx="7772400" cy="1152525"/>
          </a:xfrm>
          <a:solidFill>
            <a:schemeClr val="tx2"/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smtClean="0">
                <a:ln>
                  <a:noFill/>
                </a:ln>
                <a:solidFill>
                  <a:schemeClr val="bg2"/>
                </a:solidFill>
                <a:latin typeface="Trebuchet MS" pitchFamily="34" charset="0"/>
              </a:rPr>
              <a:t>Определяются ресурсы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 rot="10800000" flipV="1">
            <a:off x="392113" y="321945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900113" y="3573463"/>
            <a:ext cx="212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Arial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132138" y="2420938"/>
            <a:ext cx="37433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pitchFamily="34" charset="0"/>
              </a:rPr>
              <a:t>Микроклимат в школе, в классе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55650" y="1412875"/>
            <a:ext cx="576263" cy="863600"/>
          </a:xfrm>
          <a:prstGeom prst="downArrow">
            <a:avLst>
              <a:gd name="adj1" fmla="val 50000"/>
              <a:gd name="adj2" fmla="val 37466"/>
            </a:avLst>
          </a:prstGeom>
          <a:solidFill>
            <a:srgbClr val="F3F7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323850" y="2420938"/>
            <a:ext cx="26638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pitchFamily="34" charset="0"/>
              </a:rPr>
              <a:t>Возможности ребенка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3276600" y="1412875"/>
            <a:ext cx="790575" cy="863600"/>
          </a:xfrm>
          <a:prstGeom prst="downArrow">
            <a:avLst>
              <a:gd name="adj1" fmla="val 50000"/>
              <a:gd name="adj2" fmla="val 27309"/>
            </a:avLst>
          </a:prstGeom>
          <a:solidFill>
            <a:srgbClr val="F3F7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23850" y="4005263"/>
            <a:ext cx="2663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pitchFamily="34" charset="0"/>
              </a:rPr>
              <a:t>Возможности семьи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3419475" y="3789363"/>
            <a:ext cx="525621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pitchFamily="34" charset="0"/>
              </a:rPr>
              <a:t>Возможности педагогического</a:t>
            </a:r>
          </a:p>
          <a:p>
            <a:pPr algn="ctr"/>
            <a:r>
              <a:rPr lang="ru-RU" sz="2000">
                <a:latin typeface="Arial" pitchFamily="34" charset="0"/>
              </a:rPr>
              <a:t>коллектива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227763" y="1484313"/>
            <a:ext cx="259238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pitchFamily="34" charset="0"/>
              </a:rPr>
              <a:t>Влияние </a:t>
            </a:r>
          </a:p>
          <a:p>
            <a:pPr algn="ctr"/>
            <a:r>
              <a:rPr lang="ru-RU" sz="2000">
                <a:latin typeface="Arial" pitchFamily="34" charset="0"/>
              </a:rPr>
              <a:t>референтной </a:t>
            </a:r>
          </a:p>
          <a:p>
            <a:pPr algn="ctr"/>
            <a:r>
              <a:rPr lang="ru-RU" sz="2000">
                <a:latin typeface="Arial" pitchFamily="34" charset="0"/>
              </a:rPr>
              <a:t>группы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308850" y="1196975"/>
            <a:ext cx="287338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3F7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323850" y="5516563"/>
            <a:ext cx="24479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pitchFamily="34" charset="0"/>
              </a:rPr>
              <a:t>Возможности</a:t>
            </a:r>
          </a:p>
          <a:p>
            <a:pPr algn="ctr"/>
            <a:r>
              <a:rPr lang="ru-RU" sz="2000">
                <a:latin typeface="Arial" pitchFamily="34" charset="0"/>
              </a:rPr>
              <a:t> дополнительного</a:t>
            </a:r>
          </a:p>
          <a:p>
            <a:pPr algn="ctr"/>
            <a:r>
              <a:rPr lang="ru-RU" sz="2000">
                <a:latin typeface="Arial" pitchFamily="34" charset="0"/>
              </a:rPr>
              <a:t> образования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3132138" y="5013325"/>
            <a:ext cx="3024187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pitchFamily="34" charset="0"/>
              </a:rPr>
              <a:t>Возможности</a:t>
            </a:r>
          </a:p>
          <a:p>
            <a:pPr algn="ctr"/>
            <a:r>
              <a:rPr lang="ru-RU">
                <a:latin typeface="Arial" pitchFamily="34" charset="0"/>
              </a:rPr>
              <a:t> психологической </a:t>
            </a:r>
          </a:p>
          <a:p>
            <a:pPr algn="ctr"/>
            <a:r>
              <a:rPr lang="ru-RU">
                <a:latin typeface="Arial" pitchFamily="34" charset="0"/>
              </a:rPr>
              <a:t>службы</a:t>
            </a:r>
          </a:p>
          <a:p>
            <a:pPr algn="ctr"/>
            <a:endParaRPr lang="ru-RU">
              <a:latin typeface="Arial" pitchFamily="34" charset="0"/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6804025" y="5013325"/>
            <a:ext cx="1944688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pitchFamily="34" charset="0"/>
              </a:rPr>
              <a:t>Городская </a:t>
            </a:r>
          </a:p>
          <a:p>
            <a:pPr algn="ctr"/>
            <a:r>
              <a:rPr lang="ru-RU" sz="2000">
                <a:latin typeface="Arial" pitchFamily="34" charset="0"/>
              </a:rPr>
              <a:t>Соц. - пед.</a:t>
            </a:r>
          </a:p>
          <a:p>
            <a:pPr algn="ctr"/>
            <a:r>
              <a:rPr lang="ru-RU" sz="2000">
                <a:latin typeface="Arial" pitchFamily="34" charset="0"/>
              </a:rPr>
              <a:t>служба</a:t>
            </a:r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 rot="-5400000">
            <a:off x="6335713" y="5408613"/>
            <a:ext cx="288925" cy="504825"/>
          </a:xfrm>
          <a:prstGeom prst="upDownArrow">
            <a:avLst>
              <a:gd name="adj1" fmla="val 50000"/>
              <a:gd name="adj2" fmla="val 34945"/>
            </a:avLst>
          </a:prstGeom>
          <a:solidFill>
            <a:srgbClr val="F3F7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7" grpId="0" animBg="1"/>
      <p:bldP spid="32779" grpId="0" animBg="1"/>
      <p:bldP spid="32781" grpId="0" animBg="1"/>
      <p:bldP spid="32782" grpId="0" animBg="1"/>
      <p:bldP spid="32783" grpId="0" animBg="1"/>
      <p:bldP spid="32785" grpId="0" animBg="1"/>
      <p:bldP spid="32786" grpId="0" animBg="1"/>
      <p:bldP spid="3278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Четвертый этап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200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 </a:t>
            </a:r>
            <a:r>
              <a:rPr lang="ru-RU" b="1" smtClean="0">
                <a:solidFill>
                  <a:schemeClr val="tx2"/>
                </a:solidFill>
                <a:latin typeface="arial cyr" charset="-52"/>
                <a:cs typeface="Times New Roman" pitchFamily="18" charset="0"/>
              </a:rPr>
              <a:t>Согласование деятельности различных специалистов по коррекционно-развивающей работе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b="1" smtClean="0">
              <a:solidFill>
                <a:schemeClr val="tx2"/>
              </a:solidFill>
              <a:latin typeface="arial cyr" charset="-52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Назначение ведущего специалиста (сопровождающего) в зависимости от специфики нарушений.</a:t>
            </a:r>
          </a:p>
          <a:p>
            <a:pPr algn="just">
              <a:lnSpc>
                <a:spcPct val="90000"/>
              </a:lnSpc>
            </a:pPr>
            <a:r>
              <a:rPr lang="ru-RU" sz="24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Составление плана коррекционно-развивающих мероприятий.</a:t>
            </a:r>
          </a:p>
          <a:p>
            <a:pPr algn="just">
              <a:lnSpc>
                <a:spcPct val="90000"/>
              </a:lnSpc>
            </a:pPr>
            <a:r>
              <a:rPr lang="ru-RU" sz="24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Ознакомление с решение консилиума всех специалистов образовательного учреждения.</a:t>
            </a:r>
          </a:p>
          <a:p>
            <a:pPr>
              <a:lnSpc>
                <a:spcPct val="90000"/>
              </a:lnSpc>
            </a:pPr>
            <a:endParaRPr lang="ru-RU" sz="2400" b="1" smtClean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28596" y="357166"/>
            <a:ext cx="7239000" cy="11430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Пятый этап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ru-RU" sz="32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Реализация рекомендаций консилиума по развитию и коррекционной работе (индивидуальная и групповая формы работы)</a:t>
            </a:r>
          </a:p>
          <a:p>
            <a:endParaRPr lang="ru-RU" sz="3200" b="1" smtClean="0">
              <a:solidFill>
                <a:schemeClr val="accent1"/>
              </a:solidFill>
              <a:latin typeface="Trebuchet MS" pitchFamily="34" charset="0"/>
            </a:endParaRPr>
          </a:p>
          <a:p>
            <a:endParaRPr lang="ru-RU" sz="2000" b="1" smtClean="0">
              <a:solidFill>
                <a:srgbClr val="0066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Шестой этап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accent1"/>
                </a:solidFill>
                <a:latin typeface="Trebuchet MS" pitchFamily="34" charset="0"/>
                <a:cs typeface="Times New Roman" pitchFamily="18" charset="0"/>
              </a:rPr>
              <a:t>Проведение оценки эффективности коррекционно-развивающей работы (динамическое или итоговое наблюдение с выходом на консилиум)</a:t>
            </a:r>
            <a:r>
              <a:rPr lang="ru-RU" sz="3600" b="1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ru-RU" sz="3600" smtClean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3400" cap="none" dirty="0" smtClean="0">
                <a:ln>
                  <a:noFill/>
                </a:ln>
                <a:solidFill>
                  <a:srgbClr val="7030A0"/>
                </a:solidFill>
                <a:latin typeface="Trebuchet MS" pitchFamily="34" charset="0"/>
              </a:rPr>
              <a:t>Плановые и внеплановые консилиумы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z="3000" smtClean="0">
              <a:solidFill>
                <a:schemeClr val="tx2"/>
              </a:solidFill>
              <a:latin typeface="Trebuchet MS" pitchFamily="34" charset="0"/>
            </a:endParaRPr>
          </a:p>
          <a:p>
            <a:endParaRPr lang="ru-RU" sz="3000" smtClean="0">
              <a:solidFill>
                <a:schemeClr val="tx2"/>
              </a:solidFill>
              <a:latin typeface="Trebuchet MS" pitchFamily="34" charset="0"/>
            </a:endParaRPr>
          </a:p>
          <a:p>
            <a:r>
              <a:rPr lang="ru-RU" sz="3000" smtClean="0">
                <a:solidFill>
                  <a:schemeClr val="tx2"/>
                </a:solidFill>
                <a:latin typeface="Trebuchet MS" pitchFamily="34" charset="0"/>
              </a:rPr>
              <a:t>Плановые</a:t>
            </a:r>
            <a:r>
              <a:rPr lang="ru-RU" smtClean="0">
                <a:solidFill>
                  <a:schemeClr val="tx2"/>
                </a:solidFill>
                <a:latin typeface="Trebuchet MS" pitchFamily="34" charset="0"/>
              </a:rPr>
              <a:t> – </a:t>
            </a:r>
            <a:r>
              <a:rPr lang="ru-RU" i="1" smtClean="0">
                <a:solidFill>
                  <a:schemeClr val="tx2"/>
                </a:solidFill>
                <a:latin typeface="Trebuchet MS" pitchFamily="34" charset="0"/>
              </a:rPr>
              <a:t>не реже одного раза в квартал</a:t>
            </a:r>
          </a:p>
          <a:p>
            <a:endParaRPr lang="ru-RU" i="1" smtClean="0">
              <a:solidFill>
                <a:schemeClr val="tx2"/>
              </a:solidFill>
              <a:latin typeface="Trebuchet MS" pitchFamily="34" charset="0"/>
            </a:endParaRPr>
          </a:p>
          <a:p>
            <a:r>
              <a:rPr lang="ru-RU" sz="3000" smtClean="0">
                <a:solidFill>
                  <a:schemeClr val="tx2"/>
                </a:solidFill>
                <a:latin typeface="Trebuchet MS" pitchFamily="34" charset="0"/>
              </a:rPr>
              <a:t>Внеплановые </a:t>
            </a:r>
            <a:r>
              <a:rPr lang="ru-RU" smtClean="0">
                <a:solidFill>
                  <a:schemeClr val="tx2"/>
                </a:solidFill>
                <a:latin typeface="Trebuchet MS" pitchFamily="34" charset="0"/>
              </a:rPr>
              <a:t>– </a:t>
            </a:r>
            <a:r>
              <a:rPr lang="ru-RU" i="1" smtClean="0">
                <a:solidFill>
                  <a:schemeClr val="tx2"/>
                </a:solidFill>
                <a:latin typeface="Trebuchet MS" pitchFamily="34" charset="0"/>
              </a:rPr>
              <a:t>по запросу специалистов,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467600" cy="2016125"/>
          </a:xfrm>
        </p:spPr>
        <p:txBody>
          <a:bodyPr/>
          <a:lstStyle/>
          <a:p>
            <a:pPr eaLnBrk="1" hangingPunct="1"/>
            <a:r>
              <a:rPr lang="ru-RU" altLang="ru-RU" smtClean="0"/>
              <a:t>Цель психолого-педагогического сопровождения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323850" y="2781300"/>
            <a:ext cx="7543800" cy="28829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altLang="ru-RU" smtClean="0"/>
              <a:t> - </a:t>
            </a:r>
            <a:r>
              <a:rPr lang="ru-RU" altLang="ru-RU" sz="3600" smtClean="0">
                <a:solidFill>
                  <a:srgbClr val="008000"/>
                </a:solidFill>
              </a:rPr>
              <a:t>обеспечение нормального развития ребенка (в соответствии с нормой развития в соответствующем возрасте)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ru-RU" cap="none" smtClean="0">
                <a:ln>
                  <a:noFill/>
                </a:ln>
                <a:solidFill>
                  <a:schemeClr val="tx2"/>
                </a:solidFill>
                <a:latin typeface="Trebuchet MS" pitchFamily="34" charset="0"/>
              </a:rPr>
              <a:t>Задачи планового консилиума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>
                <a:solidFill>
                  <a:schemeClr val="accent2"/>
                </a:solidFill>
                <a:latin typeface="Trebuchet MS" pitchFamily="34" charset="0"/>
              </a:rPr>
              <a:t>Определение путей психолого-медико-педагогического сопровождения ребенка;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solidFill>
                  <a:schemeClr val="accent2"/>
                </a:solidFill>
                <a:latin typeface="Trebuchet MS" pitchFamily="34" charset="0"/>
              </a:rPr>
              <a:t>Выработка согласованных решений по определению образовательного и коррекционно-развивающего маршрута;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solidFill>
                  <a:schemeClr val="accent2"/>
                </a:solidFill>
                <a:latin typeface="Trebuchet MS" pitchFamily="34" charset="0"/>
              </a:rPr>
              <a:t>Динамическая оценка состояния ребенка и коррекция ранее намеченной программы;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solidFill>
                  <a:schemeClr val="accent2"/>
                </a:solidFill>
                <a:latin typeface="Trebuchet MS" pitchFamily="34" charset="0"/>
              </a:rPr>
              <a:t>Решение вопроса об изменении образовательного маршрута, коррекционно-развивающей работы при завершении обучения (учебного года).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3400" cap="none" smtClean="0">
                <a:ln>
                  <a:noFill/>
                </a:ln>
                <a:solidFill>
                  <a:schemeClr val="accent1"/>
                </a:solidFill>
                <a:latin typeface="Trebuchet MS" pitchFamily="34" charset="0"/>
              </a:rPr>
              <a:t>Задачи внепланового консилиума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  <a:latin typeface="Trebuchet MS" pitchFamily="34" charset="0"/>
              </a:rPr>
              <a:t>Принятие каких-либо экстренных мер по выявившимся обстоятельствам;</a:t>
            </a:r>
          </a:p>
          <a:p>
            <a:r>
              <a:rPr lang="ru-RU" sz="2800" smtClean="0">
                <a:solidFill>
                  <a:schemeClr val="accent2"/>
                </a:solidFill>
                <a:latin typeface="Trebuchet MS" pitchFamily="34" charset="0"/>
              </a:rPr>
              <a:t>Изменение направления коррекционно-развивающей работы в изменившейся ситуации или в случае ее неэффективности;</a:t>
            </a:r>
          </a:p>
          <a:p>
            <a:r>
              <a:rPr lang="ru-RU" sz="2800" smtClean="0">
                <a:solidFill>
                  <a:schemeClr val="accent2"/>
                </a:solidFill>
                <a:latin typeface="Trebuchet MS" pitchFamily="34" charset="0"/>
              </a:rPr>
              <a:t>Изменение образовательного маршрута (в рамках данного образовательного учреждения или подбор иного типа учебного заведения).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smtClean="0">
                <a:ln>
                  <a:noFill/>
                </a:ln>
                <a:solidFill>
                  <a:schemeClr val="tx2"/>
                </a:solidFill>
                <a:latin typeface="Trebuchet MS" pitchFamily="34" charset="0"/>
              </a:rPr>
              <a:t>Документация ПМПк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endParaRPr lang="ru-RU" smtClean="0">
              <a:solidFill>
                <a:schemeClr val="accent1"/>
              </a:solidFill>
              <a:latin typeface="Trebuchet MS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800" smtClean="0">
                <a:solidFill>
                  <a:schemeClr val="accent1"/>
                </a:solidFill>
                <a:latin typeface="Trebuchet MS" pitchFamily="34" charset="0"/>
              </a:rPr>
              <a:t>Журнал регистрации запроса на ПМПк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smtClean="0">
                <a:solidFill>
                  <a:schemeClr val="accent1"/>
                </a:solidFill>
                <a:latin typeface="Trebuchet MS" pitchFamily="34" charset="0"/>
              </a:rPr>
              <a:t>Журнал протоколов ПМПк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smtClean="0">
                <a:solidFill>
                  <a:schemeClr val="accent1"/>
                </a:solidFill>
                <a:latin typeface="Trebuchet MS" pitchFamily="34" charset="0"/>
              </a:rPr>
              <a:t>Папка на каждого ребенка: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endParaRPr lang="ru-RU" sz="2800" smtClean="0">
              <a:solidFill>
                <a:schemeClr val="accent1"/>
              </a:solidFill>
              <a:latin typeface="Trebuchet MS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latin typeface="Trebuchet MS" pitchFamily="34" charset="0"/>
              </a:rPr>
              <a:t>Договор с родителями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latin typeface="Trebuchet MS" pitchFamily="34" charset="0"/>
              </a:rPr>
              <a:t>Протоколы обследования специалистов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latin typeface="Trebuchet MS" pitchFamily="34" charset="0"/>
              </a:rPr>
              <a:t>Заключение ПМПК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latin typeface="Trebuchet MS" pitchFamily="34" charset="0"/>
              </a:rPr>
              <a:t>План коррекционных занятий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latin typeface="Trebuchet MS" pitchFamily="34" charset="0"/>
              </a:rPr>
              <a:t>Коррекционные программы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latin typeface="Trebuchet MS" pitchFamily="34" charset="0"/>
              </a:rPr>
              <a:t>Данные по динамике развития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14678" y="2428868"/>
            <a:ext cx="2714644" cy="40156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7467600" cy="70802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Задачи сопровождения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41438"/>
            <a:ext cx="7583488" cy="5256212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6600"/>
                </a:solidFill>
              </a:rPr>
              <a:t>Предупреждение проблем в развитии ребенка;</a:t>
            </a:r>
          </a:p>
          <a:p>
            <a:pPr eaLnBrk="1" hangingPunct="1"/>
            <a:r>
              <a:rPr lang="ru-RU" altLang="ru-RU" smtClean="0">
                <a:solidFill>
                  <a:srgbClr val="006600"/>
                </a:solidFill>
              </a:rPr>
              <a:t>Помощь (содействие) ребенку в решении актуальных задач развития, обучения, социализации;</a:t>
            </a:r>
          </a:p>
          <a:p>
            <a:pPr eaLnBrk="1" hangingPunct="1"/>
            <a:r>
              <a:rPr lang="ru-RU" altLang="ru-RU" smtClean="0">
                <a:solidFill>
                  <a:srgbClr val="006600"/>
                </a:solidFill>
              </a:rPr>
              <a:t>Психологическое обеспечение образовательных программ;</a:t>
            </a:r>
          </a:p>
          <a:p>
            <a:pPr eaLnBrk="1" hangingPunct="1"/>
            <a:r>
              <a:rPr lang="ru-RU" altLang="ru-RU" smtClean="0">
                <a:solidFill>
                  <a:srgbClr val="006600"/>
                </a:solidFill>
              </a:rPr>
              <a:t>Развитие психологической компетентности учащихся и взрослых</a:t>
            </a:r>
          </a:p>
          <a:p>
            <a:pPr eaLnBrk="1" hangingPunct="1"/>
            <a:endParaRPr lang="ru-RU" altLang="ru-RU" sz="36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642918"/>
            <a:ext cx="764386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условий для получения образования детьми с учетом их психофизических особенностей следует рассматривать в качестве основной задачи в области реализации права на образование детей с ограниченными возможностями здоровья. Само понятие «сопровождение» следует распространять не только непосредственно на ребенка с ОВЗ, ребенка с инвалидностью, но и на других субъектов инклюзивного образовательного пространства — других детей группы, класса, родителей всех детей, членов педагогического коллектива, реализующего это образование.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dirty="0" smtClean="0">
                <a:ln>
                  <a:noFill/>
                </a:ln>
                <a:solidFill>
                  <a:schemeClr val="tx2"/>
                </a:solidFill>
                <a:latin typeface="Trebuchet MS" pitchFamily="34" charset="0"/>
              </a:rPr>
              <a:t>Консилиум</a:t>
            </a:r>
            <a:r>
              <a:rPr lang="ru-RU" cap="none" dirty="0" smtClean="0">
                <a:ln>
                  <a:noFill/>
                </a:ln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ru-RU" sz="3600" dirty="0" smtClean="0">
                <a:solidFill>
                  <a:srgbClr val="7030A0"/>
                </a:solidFill>
                <a:latin typeface="Trebuchet MS" pitchFamily="34" charset="0"/>
              </a:rPr>
              <a:t>Постоянно действующий, объединенный общими целями коллектив специалистов, осуществляющий сопровождение ребенка в образовательном учреждении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855663"/>
            <a:ext cx="7239000" cy="608012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b="0" cap="none" dirty="0" smtClean="0">
                <a:ln>
                  <a:noFill/>
                </a:ln>
                <a:solidFill>
                  <a:schemeClr val="accent1"/>
                </a:solidFill>
                <a:latin typeface="Trebuchet MS" pitchFamily="34" charset="0"/>
              </a:rPr>
              <a:t>Цель </a:t>
            </a:r>
            <a:r>
              <a:rPr lang="ru-RU" b="0" cap="none" dirty="0" err="1" smtClean="0">
                <a:ln>
                  <a:noFill/>
                </a:ln>
                <a:solidFill>
                  <a:schemeClr val="accent1"/>
                </a:solidFill>
                <a:latin typeface="Trebuchet MS" pitchFamily="34" charset="0"/>
              </a:rPr>
              <a:t>ПМПк</a:t>
            </a:r>
            <a:endParaRPr lang="ru-RU" b="0" cap="none" dirty="0" smtClean="0">
              <a:ln>
                <a:noFill/>
              </a:ln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11673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     Создание системы </a:t>
            </a:r>
            <a:r>
              <a:rPr lang="ru-RU" sz="2800" dirty="0" err="1" smtClean="0">
                <a:solidFill>
                  <a:srgbClr val="7030A0"/>
                </a:solidFill>
              </a:rPr>
              <a:t>психолого-медико-педагогического</a:t>
            </a:r>
            <a:r>
              <a:rPr lang="ru-RU" sz="2800" dirty="0" smtClean="0">
                <a:solidFill>
                  <a:srgbClr val="7030A0"/>
                </a:solidFill>
              </a:rPr>
              <a:t> сопровождения, обеспечивающей оптимальные условия для детей с проблемами в развитии, трудностями в обучении и воспитании в соответствии с их возрастными и индивидуальными особенностями, уровнем актуального развития, состоянием соматического и нервно-психического здоровья исходя из реальных возможностей образовательного учреждения.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800" b="1" dirty="0" smtClean="0">
              <a:solidFill>
                <a:srgbClr val="7030A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1439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Задачи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ПМПк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Обеспечивать разработку и планирование единой стратегии сопровождения для каждого ребенка, нуждающегося в психолого-педагогической и медико-социальной помощи в процессе его обучения и воспитания;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существлять комплексный подход в решении вопросов, связанных с организацией и содержанием коррекционно-развивающей работы, направленной на успешное обучение и полноценное развитие детей и подростков;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Выявлять особенности развития ребенка и его резервные возможности;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Определять характер и причины отклонений в поведении и учении учащихся, причины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дезадаптации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(школьной и социальной) детей и подростков;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Отслеживать динамику и уровень социально-педагогической адаптации в процессе обучения ребенка в образовательном учреждении; 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 startAt="5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Консультировать и помогать родителям (законным представителям, педагогическим и медицинским работникам, представляющим интересы ребенка в семье и образовательном учреждении);</a:t>
            </a:r>
          </a:p>
          <a:p>
            <a:pPr marL="342900" lvl="0" indent="-342900">
              <a:buAutoNum type="arabicPeriod" startAt="5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    Организовывать взаимодействие педагогов образовательного учреждения, родителей, медиков на основе равноправного сотрудничества и личной ответственности, объединяющихся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сопровождения обучающихся, воспитанников с проблемами в развитии, с трудностями в обучении, воспитании;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19250" y="4437063"/>
            <a:ext cx="6408738" cy="649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88900"/>
            <a:ext cx="9001125" cy="7778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Междисциплинарный подход к командной работе специалистов </a:t>
            </a:r>
            <a:r>
              <a:rPr lang="ru-RU" sz="2800" dirty="0" err="1" smtClean="0">
                <a:solidFill>
                  <a:schemeClr val="tx2">
                    <a:satMod val="130000"/>
                  </a:schemeClr>
                </a:solidFill>
              </a:rPr>
              <a:t>пмп</a:t>
            </a:r>
            <a:r>
              <a:rPr lang="ru-RU" sz="1800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Консилиума</a:t>
            </a:r>
            <a:endParaRPr lang="ru-RU" sz="18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4BDDDB-580E-43BE-9F4B-B7062B6BCFB1}" type="slidenum">
              <a:rPr lang="ru-RU" altLang="ru-RU" smtClean="0">
                <a:latin typeface="Arial" pitchFamily="34" charset="0"/>
              </a:rPr>
              <a:pPr/>
              <a:t>9</a:t>
            </a:fld>
            <a:endParaRPr lang="ru-RU" altLang="ru-RU" smtClean="0">
              <a:latin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24300" y="4076700"/>
            <a:ext cx="1800225" cy="1584325"/>
            <a:chOff x="2290" y="1752"/>
            <a:chExt cx="1316" cy="1134"/>
          </a:xfrm>
          <a:solidFill>
            <a:schemeClr val="bg1"/>
          </a:solidFill>
        </p:grpSpPr>
        <p:sp>
          <p:nvSpPr>
            <p:cNvPr id="18474" name="Oval 5"/>
            <p:cNvSpPr>
              <a:spLocks noChangeArrowheads="1"/>
            </p:cNvSpPr>
            <p:nvPr/>
          </p:nvSpPr>
          <p:spPr bwMode="auto">
            <a:xfrm>
              <a:off x="2290" y="1752"/>
              <a:ext cx="1316" cy="113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336" y="2251"/>
              <a:ext cx="1228" cy="120"/>
            </a:xfrm>
            <a:prstGeom prst="rect">
              <a:avLst/>
            </a:prstGeom>
            <a:grpFill/>
          </p:spPr>
          <p:txBody>
            <a:bodyPr spcFirstLastPara="1" wrap="none" fromWordArt="1">
              <a:prstTxWarp prst="textArchUp">
                <a:avLst>
                  <a:gd name="adj" fmla="val 10936404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</a:t>
              </a:r>
            </a:p>
          </p:txBody>
        </p:sp>
      </p:grp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6516688" y="1341438"/>
            <a:ext cx="19431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372225" y="1989138"/>
            <a:ext cx="2232025" cy="865187"/>
            <a:chOff x="4059" y="2432"/>
            <a:chExt cx="1406" cy="545"/>
          </a:xfrm>
          <a:solidFill>
            <a:schemeClr val="bg1"/>
          </a:solidFill>
        </p:grpSpPr>
        <p:sp>
          <p:nvSpPr>
            <p:cNvPr id="18470" name="Rectangle 9"/>
            <p:cNvSpPr>
              <a:spLocks noChangeArrowheads="1"/>
            </p:cNvSpPr>
            <p:nvPr/>
          </p:nvSpPr>
          <p:spPr bwMode="auto">
            <a:xfrm>
              <a:off x="4059" y="2614"/>
              <a:ext cx="1224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1" name="Rectangle 10"/>
            <p:cNvSpPr>
              <a:spLocks noChangeArrowheads="1"/>
            </p:cNvSpPr>
            <p:nvPr/>
          </p:nvSpPr>
          <p:spPr bwMode="auto">
            <a:xfrm>
              <a:off x="4150" y="2523"/>
              <a:ext cx="1224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2" name="Rectangle 11"/>
            <p:cNvSpPr>
              <a:spLocks noChangeArrowheads="1"/>
            </p:cNvSpPr>
            <p:nvPr/>
          </p:nvSpPr>
          <p:spPr bwMode="auto">
            <a:xfrm>
              <a:off x="4241" y="2432"/>
              <a:ext cx="1224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3" name="Text Box 12"/>
            <p:cNvSpPr txBox="1">
              <a:spLocks noChangeArrowheads="1"/>
            </p:cNvSpPr>
            <p:nvPr/>
          </p:nvSpPr>
          <p:spPr bwMode="auto">
            <a:xfrm>
              <a:off x="4286" y="2478"/>
              <a:ext cx="1159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ДЕФЕКТОЛОГ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27088" y="2205038"/>
            <a:ext cx="1943100" cy="576262"/>
            <a:chOff x="521" y="1570"/>
            <a:chExt cx="1224" cy="363"/>
          </a:xfrm>
          <a:solidFill>
            <a:schemeClr val="bg1"/>
          </a:solidFill>
        </p:grpSpPr>
        <p:sp>
          <p:nvSpPr>
            <p:cNvPr id="18468" name="Rectangle 14"/>
            <p:cNvSpPr>
              <a:spLocks noChangeArrowheads="1"/>
            </p:cNvSpPr>
            <p:nvPr/>
          </p:nvSpPr>
          <p:spPr bwMode="auto">
            <a:xfrm>
              <a:off x="521" y="1570"/>
              <a:ext cx="1224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69" name="Text Box 15"/>
            <p:cNvSpPr txBox="1">
              <a:spLocks noChangeArrowheads="1"/>
            </p:cNvSpPr>
            <p:nvPr/>
          </p:nvSpPr>
          <p:spPr bwMode="auto">
            <a:xfrm>
              <a:off x="612" y="1661"/>
              <a:ext cx="998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ПСИХОЛОГ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84213" y="1412875"/>
            <a:ext cx="2087562" cy="647700"/>
            <a:chOff x="431" y="1026"/>
            <a:chExt cx="1315" cy="454"/>
          </a:xfrm>
          <a:solidFill>
            <a:schemeClr val="bg1"/>
          </a:solidFill>
        </p:grpSpPr>
        <p:sp>
          <p:nvSpPr>
            <p:cNvPr id="18465" name="Rectangle 17"/>
            <p:cNvSpPr>
              <a:spLocks noChangeArrowheads="1"/>
            </p:cNvSpPr>
            <p:nvPr/>
          </p:nvSpPr>
          <p:spPr bwMode="auto">
            <a:xfrm>
              <a:off x="522" y="1117"/>
              <a:ext cx="1224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66" name="Rectangle 18"/>
            <p:cNvSpPr>
              <a:spLocks noChangeArrowheads="1"/>
            </p:cNvSpPr>
            <p:nvPr/>
          </p:nvSpPr>
          <p:spPr bwMode="auto">
            <a:xfrm>
              <a:off x="431" y="1026"/>
              <a:ext cx="1224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67" name="Text Box 19"/>
            <p:cNvSpPr txBox="1">
              <a:spLocks noChangeArrowheads="1"/>
            </p:cNvSpPr>
            <p:nvPr/>
          </p:nvSpPr>
          <p:spPr bwMode="auto">
            <a:xfrm>
              <a:off x="567" y="1071"/>
              <a:ext cx="1044" cy="36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МЕДИЦИНСКИЙ РАБОТНИК</a:t>
              </a:r>
            </a:p>
          </p:txBody>
        </p:sp>
      </p:grpSp>
      <p:sp>
        <p:nvSpPr>
          <p:cNvPr id="29705" name="Text Box 20"/>
          <p:cNvSpPr txBox="1">
            <a:spLocks noChangeArrowheads="1"/>
          </p:cNvSpPr>
          <p:nvPr/>
        </p:nvSpPr>
        <p:spPr bwMode="auto">
          <a:xfrm>
            <a:off x="6443663" y="1484313"/>
            <a:ext cx="1728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ЛОГОПЕД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827088" y="2924175"/>
            <a:ext cx="1943100" cy="576263"/>
            <a:chOff x="4059" y="1480"/>
            <a:chExt cx="1224" cy="363"/>
          </a:xfrm>
          <a:solidFill>
            <a:schemeClr val="bg1"/>
          </a:solidFill>
        </p:grpSpPr>
        <p:sp>
          <p:nvSpPr>
            <p:cNvPr id="18463" name="Rectangle 22"/>
            <p:cNvSpPr>
              <a:spLocks noChangeArrowheads="1"/>
            </p:cNvSpPr>
            <p:nvPr/>
          </p:nvSpPr>
          <p:spPr bwMode="auto">
            <a:xfrm>
              <a:off x="4059" y="1480"/>
              <a:ext cx="1224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64" name="Text Box 23"/>
            <p:cNvSpPr txBox="1">
              <a:spLocks noChangeArrowheads="1"/>
            </p:cNvSpPr>
            <p:nvPr/>
          </p:nvSpPr>
          <p:spPr bwMode="auto">
            <a:xfrm>
              <a:off x="4150" y="1525"/>
              <a:ext cx="1043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443663" y="2924175"/>
            <a:ext cx="1943100" cy="773113"/>
            <a:chOff x="2381" y="3430"/>
            <a:chExt cx="1224" cy="363"/>
          </a:xfrm>
        </p:grpSpPr>
        <p:sp>
          <p:nvSpPr>
            <p:cNvPr id="29726" name="Rectangle 25"/>
            <p:cNvSpPr>
              <a:spLocks noChangeArrowheads="1"/>
            </p:cNvSpPr>
            <p:nvPr/>
          </p:nvSpPr>
          <p:spPr bwMode="auto">
            <a:xfrm>
              <a:off x="2381" y="3430"/>
              <a:ext cx="1224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7" name="Text Box 26"/>
            <p:cNvSpPr txBox="1">
              <a:spLocks noChangeArrowheads="1"/>
            </p:cNvSpPr>
            <p:nvPr/>
          </p:nvSpPr>
          <p:spPr bwMode="auto">
            <a:xfrm>
              <a:off x="2472" y="3475"/>
              <a:ext cx="1043" cy="2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СОЦИАЛЬНЫЙ ПЕДАГОГ</a:t>
              </a:r>
            </a:p>
          </p:txBody>
        </p:sp>
      </p:grpSp>
      <p:sp>
        <p:nvSpPr>
          <p:cNvPr id="18444" name="AutoShape 27"/>
          <p:cNvSpPr>
            <a:spLocks noChangeArrowheads="1"/>
          </p:cNvSpPr>
          <p:nvPr/>
        </p:nvSpPr>
        <p:spPr bwMode="auto">
          <a:xfrm>
            <a:off x="4143375" y="1071563"/>
            <a:ext cx="1295400" cy="3376612"/>
          </a:xfrm>
          <a:prstGeom prst="downArrow">
            <a:avLst>
              <a:gd name="adj1" fmla="val 50000"/>
              <a:gd name="adj2" fmla="val 3372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5" name="AutoShape 28"/>
          <p:cNvSpPr>
            <a:spLocks noChangeArrowheads="1"/>
          </p:cNvSpPr>
          <p:nvPr/>
        </p:nvSpPr>
        <p:spPr bwMode="auto">
          <a:xfrm>
            <a:off x="2771775" y="1557338"/>
            <a:ext cx="1728788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6" name="AutoShape 29"/>
          <p:cNvSpPr>
            <a:spLocks noChangeArrowheads="1"/>
          </p:cNvSpPr>
          <p:nvPr/>
        </p:nvSpPr>
        <p:spPr bwMode="auto">
          <a:xfrm>
            <a:off x="2771775" y="2276475"/>
            <a:ext cx="1728788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7" name="AutoShape 30"/>
          <p:cNvSpPr>
            <a:spLocks noChangeArrowheads="1"/>
          </p:cNvSpPr>
          <p:nvPr/>
        </p:nvSpPr>
        <p:spPr bwMode="auto">
          <a:xfrm>
            <a:off x="2771775" y="2997200"/>
            <a:ext cx="1728788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8" name="AutoShape 31"/>
          <p:cNvSpPr>
            <a:spLocks noChangeArrowheads="1"/>
          </p:cNvSpPr>
          <p:nvPr/>
        </p:nvSpPr>
        <p:spPr bwMode="auto">
          <a:xfrm rot="10800000">
            <a:off x="5076825" y="1484313"/>
            <a:ext cx="1366838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9" name="AutoShape 32"/>
          <p:cNvSpPr>
            <a:spLocks noChangeArrowheads="1"/>
          </p:cNvSpPr>
          <p:nvPr/>
        </p:nvSpPr>
        <p:spPr bwMode="auto">
          <a:xfrm rot="10800000">
            <a:off x="5148263" y="2205038"/>
            <a:ext cx="1366837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50" name="AutoShape 33"/>
          <p:cNvSpPr>
            <a:spLocks noChangeArrowheads="1"/>
          </p:cNvSpPr>
          <p:nvPr/>
        </p:nvSpPr>
        <p:spPr bwMode="auto">
          <a:xfrm rot="10800000">
            <a:off x="5076825" y="2997200"/>
            <a:ext cx="1366838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5" name="Text Box 34"/>
          <p:cNvSpPr txBox="1">
            <a:spLocks noChangeArrowheads="1"/>
          </p:cNvSpPr>
          <p:nvPr/>
        </p:nvSpPr>
        <p:spPr bwMode="auto">
          <a:xfrm rot="-5400000">
            <a:off x="4511675" y="1541463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6" name="Text Box 35"/>
          <p:cNvSpPr txBox="1">
            <a:spLocks noChangeArrowheads="1"/>
          </p:cNvSpPr>
          <p:nvPr/>
        </p:nvSpPr>
        <p:spPr bwMode="auto">
          <a:xfrm>
            <a:off x="4572000" y="1071563"/>
            <a:ext cx="431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ОБЩИЕ ПОДХОДЫ</a:t>
            </a:r>
          </a:p>
        </p:txBody>
      </p:sp>
      <p:sp>
        <p:nvSpPr>
          <p:cNvPr id="29717" name="Text Box 36"/>
          <p:cNvSpPr txBox="1">
            <a:spLocks noChangeArrowheads="1"/>
          </p:cNvSpPr>
          <p:nvPr/>
        </p:nvSpPr>
        <p:spPr bwMode="auto">
          <a:xfrm>
            <a:off x="1428750" y="4572000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КОМПЛЕКСНАЯ</a:t>
            </a:r>
          </a:p>
        </p:txBody>
      </p:sp>
      <p:sp>
        <p:nvSpPr>
          <p:cNvPr id="29718" name="Text Box 37"/>
          <p:cNvSpPr txBox="1">
            <a:spLocks noChangeArrowheads="1"/>
          </p:cNvSpPr>
          <p:nvPr/>
        </p:nvSpPr>
        <p:spPr bwMode="auto">
          <a:xfrm>
            <a:off x="5580063" y="4581525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</p:txBody>
      </p:sp>
      <p:sp>
        <p:nvSpPr>
          <p:cNvPr id="29719" name="Rectangle 38"/>
          <p:cNvSpPr>
            <a:spLocks noChangeArrowheads="1"/>
          </p:cNvSpPr>
          <p:nvPr/>
        </p:nvSpPr>
        <p:spPr bwMode="auto">
          <a:xfrm>
            <a:off x="1042988" y="5949950"/>
            <a:ext cx="72739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0" name="Text Box 39"/>
          <p:cNvSpPr txBox="1">
            <a:spLocks noChangeArrowheads="1"/>
          </p:cNvSpPr>
          <p:nvPr/>
        </p:nvSpPr>
        <p:spPr bwMode="auto">
          <a:xfrm>
            <a:off x="1187450" y="6021388"/>
            <a:ext cx="7200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КОЛЛЕГИАЛЬНОЕ ЗАКЛЮЧЕНИЕ И РЕКОМЕНДАЦИИ</a:t>
            </a:r>
          </a:p>
        </p:txBody>
      </p:sp>
      <p:sp>
        <p:nvSpPr>
          <p:cNvPr id="29721" name="AutoShape 40"/>
          <p:cNvSpPr>
            <a:spLocks noChangeArrowheads="1"/>
          </p:cNvSpPr>
          <p:nvPr/>
        </p:nvSpPr>
        <p:spPr bwMode="auto">
          <a:xfrm rot="5400000">
            <a:off x="1547813" y="5300663"/>
            <a:ext cx="863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2" name="AutoShape 41"/>
          <p:cNvSpPr>
            <a:spLocks noChangeArrowheads="1"/>
          </p:cNvSpPr>
          <p:nvPr/>
        </p:nvSpPr>
        <p:spPr bwMode="auto">
          <a:xfrm rot="5400000">
            <a:off x="5795963" y="5300663"/>
            <a:ext cx="863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3" name="AutoShape 42"/>
          <p:cNvSpPr>
            <a:spLocks noChangeArrowheads="1"/>
          </p:cNvSpPr>
          <p:nvPr/>
        </p:nvSpPr>
        <p:spPr bwMode="auto">
          <a:xfrm rot="5400000">
            <a:off x="6948488" y="5300663"/>
            <a:ext cx="863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4" name="AutoShape 43"/>
          <p:cNvSpPr>
            <a:spLocks noChangeArrowheads="1"/>
          </p:cNvSpPr>
          <p:nvPr/>
        </p:nvSpPr>
        <p:spPr bwMode="auto">
          <a:xfrm rot="5400000">
            <a:off x="2771775" y="5300663"/>
            <a:ext cx="863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</TotalTime>
  <Words>1019</Words>
  <PresentationFormat>Экран (4:3)</PresentationFormat>
  <Paragraphs>180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Изящная</vt:lpstr>
      <vt:lpstr>«Организация психолого-медико-педагогического сопровождения  в условиях образовательного учреждения через ПМП консилиум»</vt:lpstr>
      <vt:lpstr>Психолого-педагогическое сопровождение</vt:lpstr>
      <vt:lpstr>Цель психолого-педагогического сопровождения</vt:lpstr>
      <vt:lpstr>Задачи сопровождения</vt:lpstr>
      <vt:lpstr>Слайд 5</vt:lpstr>
      <vt:lpstr>Консилиум </vt:lpstr>
      <vt:lpstr>Цель ПМПк</vt:lpstr>
      <vt:lpstr>Слайд 8</vt:lpstr>
      <vt:lpstr>Междисциплинарный подход к командной работе специалистов пмпКонсилиума</vt:lpstr>
      <vt:lpstr>Организация взаимодействия  ТПМПК  и ПМП консилиума в  г. Юрга</vt:lpstr>
      <vt:lpstr>Состав консилиума</vt:lpstr>
      <vt:lpstr>Слайд 12</vt:lpstr>
      <vt:lpstr>Председатель ПМПк </vt:lpstr>
      <vt:lpstr>Учитель- дефектолог</vt:lpstr>
      <vt:lpstr>Психолог </vt:lpstr>
      <vt:lpstr>Логопед </vt:lpstr>
      <vt:lpstr>Социальный педагог </vt:lpstr>
      <vt:lpstr>Врач, старшая медицинская сестра </vt:lpstr>
      <vt:lpstr>Воспитатель, педагог </vt:lpstr>
      <vt:lpstr>Слайд 20</vt:lpstr>
      <vt:lpstr>Первый этап</vt:lpstr>
      <vt:lpstr>Предпрогнозный этап</vt:lpstr>
      <vt:lpstr>Второй этап</vt:lpstr>
      <vt:lpstr>Третий этап</vt:lpstr>
      <vt:lpstr>Определяются ресурсы</vt:lpstr>
      <vt:lpstr>Четвертый этап</vt:lpstr>
      <vt:lpstr>Пятый этап</vt:lpstr>
      <vt:lpstr>Шестой этап</vt:lpstr>
      <vt:lpstr>Плановые и внеплановые консилиумы</vt:lpstr>
      <vt:lpstr>Задачи планового консилиума</vt:lpstr>
      <vt:lpstr>Задачи внепланового консилиума</vt:lpstr>
      <vt:lpstr>Документация ПМПк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18</cp:revision>
  <dcterms:created xsi:type="dcterms:W3CDTF">2016-10-08T10:27:54Z</dcterms:created>
  <dcterms:modified xsi:type="dcterms:W3CDTF">2018-12-11T07:43:40Z</dcterms:modified>
</cp:coreProperties>
</file>